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9" r:id="rId2"/>
    <p:sldId id="280" r:id="rId3"/>
    <p:sldId id="291" r:id="rId4"/>
    <p:sldId id="292" r:id="rId5"/>
    <p:sldId id="294" r:id="rId6"/>
    <p:sldId id="289" r:id="rId7"/>
    <p:sldId id="295" r:id="rId8"/>
    <p:sldId id="296" r:id="rId9"/>
    <p:sldId id="286" r:id="rId10"/>
    <p:sldId id="297" r:id="rId11"/>
    <p:sldId id="287" r:id="rId12"/>
    <p:sldId id="298" r:id="rId13"/>
    <p:sldId id="288" r:id="rId14"/>
    <p:sldId id="299" r:id="rId15"/>
    <p:sldId id="300" r:id="rId16"/>
    <p:sldId id="301" r:id="rId17"/>
    <p:sldId id="302" r:id="rId18"/>
    <p:sldId id="30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56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000402-1E65-4C40-8E9C-588763FB5094}" type="datetimeFigureOut">
              <a:rPr lang="en-US" smtClean="0"/>
              <a:t>10/15/2020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949ED9-F89D-483A-871D-E1C07A0A7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773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49ED9-F89D-483A-871D-E1C07A0A78E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24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4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ea typeface="新細明體" pitchFamily="18" charset="-120"/>
            </a:endParaRPr>
          </a:p>
        </p:txBody>
      </p:sp>
      <p:sp>
        <p:nvSpPr>
          <p:cNvPr id="304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0"/>
              </a:spcBef>
            </a:pPr>
            <a:fld id="{B671A550-5798-4C33-85CF-6B4FA80D736C}" type="slidenum">
              <a:rPr lang="zh-TW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en-US" altLang="zh-TW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99321-B89E-4FC9-9D51-7BC54B6925BB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634678"/>
            <a:ext cx="8229600" cy="5314602"/>
          </a:xfrm>
          <a:noFill/>
          <a:ln w="762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zh-TW" altLang="en-US" sz="20000" dirty="0" smtClean="0">
                <a:latin typeface="王漢宗空疊圓繁" pitchFamily="2" charset="-120"/>
                <a:ea typeface="王漢宗空疊圓繁" pitchFamily="2" charset="-120"/>
              </a:rPr>
              <a:t>外來詞</a:t>
            </a:r>
            <a:endParaRPr lang="en-US" sz="20000" dirty="0">
              <a:latin typeface="王漢宗空疊圓繁" pitchFamily="2" charset="-120"/>
              <a:ea typeface="王漢宗空疊圓繁" pitchFamily="2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328364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592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en-US" sz="6000" b="1" dirty="0" smtClean="0">
                <a:solidFill>
                  <a:srgbClr val="0070C0"/>
                </a:solidFill>
              </a:rPr>
              <a:t>甜 </a:t>
            </a:r>
            <a:r>
              <a:rPr lang="en-US" altLang="zh-TW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(sweet)</a:t>
            </a:r>
            <a:endParaRPr lang="en-US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733256"/>
          </a:xfrm>
        </p:spPr>
        <p:txBody>
          <a:bodyPr>
            <a:normAutofit/>
          </a:bodyPr>
          <a:lstStyle/>
          <a:p>
            <a:r>
              <a:rPr lang="zh-TW" altLang="en-US" sz="5400" dirty="0" smtClean="0"/>
              <a:t>美式的</a:t>
            </a:r>
            <a:r>
              <a:rPr lang="zh-TW" altLang="en-US" sz="5400" dirty="0"/>
              <a:t>糕</a:t>
            </a:r>
            <a:r>
              <a:rPr lang="zh-TW" altLang="en-US" sz="5400" dirty="0" smtClean="0"/>
              <a:t>餅</a:t>
            </a:r>
            <a:r>
              <a:rPr lang="zh-TW" altLang="en-US" sz="5400" dirty="0" smtClean="0">
                <a:latin typeface="+mj-ea"/>
                <a:ea typeface="+mj-ea"/>
              </a:rPr>
              <a:t>都很</a:t>
            </a:r>
            <a:r>
              <a:rPr lang="zh-TW" altLang="en-US" sz="60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甜</a:t>
            </a:r>
            <a:r>
              <a:rPr lang="zh-TW" altLang="en-US" sz="5400" dirty="0" smtClean="0"/>
              <a:t>，所以我不太喜歡吃。</a:t>
            </a:r>
            <a:endParaRPr lang="en-US" sz="5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4023544" cy="27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96952"/>
            <a:ext cx="3072305" cy="3177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6209803" cy="335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5650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en-US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輕鬆</a:t>
            </a:r>
            <a:r>
              <a:rPr lang="en-US" altLang="zh-TW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(effortlessly)</a:t>
            </a:r>
            <a:endParaRPr lang="en-US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908720"/>
            <a:ext cx="9396536" cy="5760640"/>
          </a:xfrm>
        </p:spPr>
        <p:txBody>
          <a:bodyPr>
            <a:normAutofit/>
          </a:bodyPr>
          <a:lstStyle/>
          <a:p>
            <a:r>
              <a:rPr lang="zh-TW" altLang="en-US" sz="5400" dirty="0" smtClean="0"/>
              <a:t>你要</a:t>
            </a:r>
            <a:r>
              <a:rPr lang="zh-TW" altLang="en-US" sz="5400" b="1" dirty="0" smtClean="0">
                <a:solidFill>
                  <a:srgbClr val="0070C0"/>
                </a:solidFill>
              </a:rPr>
              <a:t>放</a:t>
            </a:r>
            <a:r>
              <a:rPr lang="zh-TW" altLang="en-US" sz="60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輕</a:t>
            </a:r>
            <a:r>
              <a:rPr lang="zh-TW" altLang="en-US" sz="60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鬆</a:t>
            </a:r>
            <a:r>
              <a:rPr lang="zh-TW" altLang="en-US" sz="5400" dirty="0" smtClean="0"/>
              <a:t>一點；你</a:t>
            </a:r>
            <a:endParaRPr lang="en-US" altLang="zh-TW" sz="5400" dirty="0" smtClean="0"/>
          </a:p>
          <a:p>
            <a:pPr>
              <a:buNone/>
            </a:pPr>
            <a:r>
              <a:rPr lang="zh-TW" altLang="en-US" sz="5400" dirty="0" smtClean="0"/>
              <a:t>  太緊張</a:t>
            </a:r>
            <a:r>
              <a:rPr lang="zh-TW" altLang="en-US" sz="3600" dirty="0" smtClean="0"/>
              <a:t>，</a:t>
            </a:r>
            <a:r>
              <a:rPr lang="zh-TW" altLang="en-US" sz="5400" dirty="0" smtClean="0"/>
              <a:t>考試反而會考不好 。</a:t>
            </a:r>
            <a:endParaRPr lang="en-US" altLang="zh-TW" sz="5400" dirty="0" smtClean="0"/>
          </a:p>
          <a:p>
            <a:endParaRPr lang="en-US" sz="5400" dirty="0" smtClean="0"/>
          </a:p>
          <a:p>
            <a:endParaRPr lang="en-US" sz="5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996952"/>
            <a:ext cx="5133008" cy="3673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Cloud Callout 3"/>
          <p:cNvSpPr>
            <a:spLocks noChangeArrowheads="1"/>
          </p:cNvSpPr>
          <p:nvPr/>
        </p:nvSpPr>
        <p:spPr bwMode="auto">
          <a:xfrm>
            <a:off x="2208213" y="2527300"/>
            <a:ext cx="4924425" cy="2216150"/>
          </a:xfrm>
          <a:prstGeom prst="cloudCallout">
            <a:avLst>
              <a:gd name="adj1" fmla="val -20833"/>
              <a:gd name="adj2" fmla="val 625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charset="0"/>
              <a:ea typeface="新細明體" pitchFamily="18" charset="-120"/>
            </a:endParaRPr>
          </a:p>
        </p:txBody>
      </p:sp>
      <p:sp>
        <p:nvSpPr>
          <p:cNvPr id="152579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zh-TW" sz="1200" dirty="0" smtClean="0">
              <a:solidFill>
                <a:schemeClr val="tx1"/>
              </a:solidFill>
              <a:latin typeface="Arial" charset="0"/>
              <a:ea typeface="新細明體" pitchFamily="18" charset="-120"/>
            </a:endParaRPr>
          </a:p>
        </p:txBody>
      </p:sp>
      <p:sp>
        <p:nvSpPr>
          <p:cNvPr id="152580" name="TextBox 2"/>
          <p:cNvSpPr txBox="1">
            <a:spLocks noChangeArrowheads="1"/>
          </p:cNvSpPr>
          <p:nvPr/>
        </p:nvSpPr>
        <p:spPr bwMode="auto">
          <a:xfrm>
            <a:off x="2635250" y="2959100"/>
            <a:ext cx="433863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5400">
                <a:solidFill>
                  <a:srgbClr val="C00000"/>
                </a:solidFill>
                <a:latin typeface="標楷體" pitchFamily="65" charset="-120"/>
                <a:ea typeface="標楷體" pitchFamily="65" charset="-120"/>
              </a:rPr>
              <a:t>講解本週作業</a:t>
            </a:r>
            <a:endParaRPr lang="en-US" altLang="en-US" sz="5400">
              <a:solidFill>
                <a:srgbClr val="C00000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15258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588963"/>
            <a:ext cx="2803525" cy="183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258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4440238"/>
            <a:ext cx="1654175" cy="198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258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562475"/>
            <a:ext cx="1647825" cy="173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2584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14350"/>
            <a:ext cx="2554288" cy="191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258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>
                <a:solidFill>
                  <a:schemeClr val="tx2"/>
                </a:solidFill>
                <a:latin typeface="Century Gothic" pitchFamily="34" charset="0"/>
                <a:ea typeface="微軟正黑體" pitchFamily="34" charset="-12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EFE12C6-94BD-4D05-93B3-DA85B105F60B}" type="slidenum">
              <a:rPr lang="zh-TW" altLang="en-US" sz="1200" smtClean="0">
                <a:solidFill>
                  <a:schemeClr val="tx1"/>
                </a:solidFill>
                <a:latin typeface="Arial" charset="0"/>
                <a:ea typeface="新細明體" pitchFamily="18" charset="-12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zh-TW" sz="1200" smtClean="0">
              <a:solidFill>
                <a:schemeClr val="tx1"/>
              </a:solidFill>
              <a:latin typeface="Arial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7213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1093788"/>
            <a:ext cx="6242050" cy="467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88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36712"/>
            <a:ext cx="6912768" cy="5336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945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6624736" cy="5555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919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758261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285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en-US" sz="6000" dirty="0" smtClean="0">
                <a:solidFill>
                  <a:srgbClr val="0070C0"/>
                </a:solidFill>
                <a:latin typeface="王漢宗波卡體一空陰" pitchFamily="18" charset="-120"/>
                <a:ea typeface="王漢宗波卡體一空陰" pitchFamily="18" charset="-120"/>
              </a:rPr>
              <a:t>音譯</a:t>
            </a:r>
            <a:r>
              <a:rPr lang="en-US" altLang="zh-TW" sz="6000" dirty="0" smtClean="0">
                <a:solidFill>
                  <a:srgbClr val="C00000"/>
                </a:solidFill>
                <a:latin typeface="王漢宗波卡體一空陰" pitchFamily="18" charset="-120"/>
                <a:ea typeface="王漢宗波卡體一空陰" pitchFamily="18" charset="-120"/>
              </a:rPr>
              <a:t>+</a:t>
            </a:r>
            <a:r>
              <a:rPr lang="zh-TW" altLang="en-US" sz="6000" dirty="0" smtClean="0">
                <a:solidFill>
                  <a:srgbClr val="0070C0"/>
                </a:solidFill>
                <a:latin typeface="王漢宗波卡體一空陰" pitchFamily="18" charset="-120"/>
                <a:ea typeface="王漢宗波卡體一空陰" pitchFamily="18" charset="-120"/>
              </a:rPr>
              <a:t>說明</a:t>
            </a:r>
            <a:r>
              <a:rPr lang="zh-TW" altLang="en-US" sz="6000" dirty="0" smtClean="0">
                <a:solidFill>
                  <a:srgbClr val="C00000"/>
                </a:solidFill>
                <a:latin typeface="王漢宗波卡體一空陰" pitchFamily="18" charset="-120"/>
                <a:ea typeface="王漢宗波卡體一空陰" pitchFamily="18" charset="-120"/>
              </a:rPr>
              <a:t>的外來詞</a:t>
            </a:r>
            <a:endParaRPr lang="en-US" sz="6000" dirty="0">
              <a:solidFill>
                <a:srgbClr val="C00000"/>
              </a:solidFill>
              <a:latin typeface="王漢宗波卡體一空陰" pitchFamily="18" charset="-120"/>
              <a:ea typeface="王漢宗波卡體一空陰" pitchFamily="18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52736"/>
            <a:ext cx="2746648" cy="676672"/>
          </a:xfrm>
        </p:spPr>
        <p:txBody>
          <a:bodyPr>
            <a:noAutofit/>
          </a:bodyPr>
          <a:lstStyle/>
          <a:p>
            <a:r>
              <a:rPr lang="en-US" altLang="zh-TW" sz="3600" dirty="0" smtClean="0">
                <a:latin typeface="Times New Roman" pitchFamily="18" charset="0"/>
                <a:cs typeface="Times New Roman" pitchFamily="18" charset="0"/>
              </a:rPr>
              <a:t>mini skirt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467544" y="1772816"/>
            <a:ext cx="6419056" cy="676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Mickey Mouse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467544" y="2492896"/>
            <a:ext cx="6419056" cy="676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milk s</a:t>
            </a:r>
            <a:r>
              <a:rPr kumimoji="0" lang="en-US" altLang="zh-TW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hake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467544" y="3212976"/>
            <a:ext cx="6419056" cy="676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motorcycle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467544" y="3933056"/>
            <a:ext cx="6419056" cy="676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ballet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內容版面配置區 2"/>
          <p:cNvSpPr txBox="1">
            <a:spLocks/>
          </p:cNvSpPr>
          <p:nvPr/>
        </p:nvSpPr>
        <p:spPr>
          <a:xfrm>
            <a:off x="467544" y="4653136"/>
            <a:ext cx="6419056" cy="676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bowling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內容版面配置區 2"/>
          <p:cNvSpPr txBox="1">
            <a:spLocks/>
          </p:cNvSpPr>
          <p:nvPr/>
        </p:nvSpPr>
        <p:spPr>
          <a:xfrm>
            <a:off x="467544" y="5373216"/>
            <a:ext cx="6419056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Wall street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內容版面配置區 2"/>
          <p:cNvSpPr txBox="1">
            <a:spLocks/>
          </p:cNvSpPr>
          <p:nvPr/>
        </p:nvSpPr>
        <p:spPr>
          <a:xfrm>
            <a:off x="467544" y="6064696"/>
            <a:ext cx="6419056" cy="676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TW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ice cream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43808" y="1052736"/>
            <a:ext cx="2016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600" dirty="0" smtClean="0"/>
              <a:t>迷你裙 </a:t>
            </a:r>
            <a:endParaRPr lang="en-US" sz="3600" dirty="0"/>
          </a:p>
        </p:txBody>
      </p:sp>
      <p:sp>
        <p:nvSpPr>
          <p:cNvPr id="12" name="矩形 11"/>
          <p:cNvSpPr/>
          <p:nvPr/>
        </p:nvSpPr>
        <p:spPr>
          <a:xfrm>
            <a:off x="3851920" y="1700808"/>
            <a:ext cx="1944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600" dirty="0" smtClean="0"/>
              <a:t>米老鼠</a:t>
            </a:r>
            <a:endParaRPr lang="en-US" sz="3600" dirty="0"/>
          </a:p>
        </p:txBody>
      </p:sp>
      <p:sp>
        <p:nvSpPr>
          <p:cNvPr id="13" name="矩形 12"/>
          <p:cNvSpPr/>
          <p:nvPr/>
        </p:nvSpPr>
        <p:spPr>
          <a:xfrm>
            <a:off x="3203848" y="2492896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dirty="0" smtClean="0">
                <a:latin typeface="Times New Roman" pitchFamily="18" charset="0"/>
                <a:cs typeface="Times New Roman" pitchFamily="18" charset="0"/>
              </a:rPr>
              <a:t>奶昔</a:t>
            </a:r>
            <a:endParaRPr lang="en-US" sz="3600" dirty="0"/>
          </a:p>
        </p:txBody>
      </p:sp>
      <p:sp>
        <p:nvSpPr>
          <p:cNvPr id="14" name="矩形 13"/>
          <p:cNvSpPr/>
          <p:nvPr/>
        </p:nvSpPr>
        <p:spPr>
          <a:xfrm>
            <a:off x="3491880" y="3214717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dirty="0" smtClean="0">
                <a:latin typeface="Times New Roman" pitchFamily="18" charset="0"/>
                <a:cs typeface="Times New Roman" pitchFamily="18" charset="0"/>
              </a:rPr>
              <a:t>摩托車</a:t>
            </a:r>
            <a:endParaRPr lang="en-US" sz="3600" dirty="0"/>
          </a:p>
        </p:txBody>
      </p:sp>
      <p:sp>
        <p:nvSpPr>
          <p:cNvPr id="15" name="矩形 14"/>
          <p:cNvSpPr/>
          <p:nvPr/>
        </p:nvSpPr>
        <p:spPr>
          <a:xfrm>
            <a:off x="2339752" y="3933056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dirty="0" smtClean="0">
                <a:latin typeface="Times New Roman" pitchFamily="18" charset="0"/>
                <a:cs typeface="Times New Roman" pitchFamily="18" charset="0"/>
              </a:rPr>
              <a:t>芭蕾舞</a:t>
            </a:r>
            <a:endParaRPr lang="en-US" sz="3600" dirty="0"/>
          </a:p>
        </p:txBody>
      </p:sp>
      <p:sp>
        <p:nvSpPr>
          <p:cNvPr id="16" name="矩形 15"/>
          <p:cNvSpPr/>
          <p:nvPr/>
        </p:nvSpPr>
        <p:spPr>
          <a:xfrm>
            <a:off x="2642300" y="4653136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dirty="0" smtClean="0">
                <a:latin typeface="Times New Roman" pitchFamily="18" charset="0"/>
                <a:cs typeface="Times New Roman" pitchFamily="18" charset="0"/>
              </a:rPr>
              <a:t>保齡球</a:t>
            </a:r>
            <a:endParaRPr lang="en-US" sz="3600" dirty="0"/>
          </a:p>
        </p:txBody>
      </p:sp>
      <p:sp>
        <p:nvSpPr>
          <p:cNvPr id="17" name="矩形 16"/>
          <p:cNvSpPr/>
          <p:nvPr/>
        </p:nvSpPr>
        <p:spPr>
          <a:xfrm>
            <a:off x="3203848" y="5373216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dirty="0" smtClean="0">
                <a:latin typeface="Times New Roman" pitchFamily="18" charset="0"/>
                <a:cs typeface="Times New Roman" pitchFamily="18" charset="0"/>
              </a:rPr>
              <a:t>華爾街</a:t>
            </a:r>
            <a:endParaRPr lang="en-US" sz="3600" dirty="0"/>
          </a:p>
        </p:txBody>
      </p:sp>
      <p:sp>
        <p:nvSpPr>
          <p:cNvPr id="18" name="矩形 17"/>
          <p:cNvSpPr/>
          <p:nvPr/>
        </p:nvSpPr>
        <p:spPr>
          <a:xfrm>
            <a:off x="3059832" y="6095037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dirty="0" smtClean="0">
                <a:latin typeface="Times New Roman" pitchFamily="18" charset="0"/>
                <a:cs typeface="Times New Roman" pitchFamily="18" charset="0"/>
              </a:rPr>
              <a:t>冰淇淋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468560" y="-27664"/>
            <a:ext cx="8830816" cy="4077072"/>
          </a:xfrm>
        </p:spPr>
        <p:txBody>
          <a:bodyPr>
            <a:noAutofit/>
          </a:bodyPr>
          <a:lstStyle/>
          <a:p>
            <a:pPr algn="l"/>
            <a:r>
              <a:rPr lang="zh-TW" altLang="en-US" sz="15000" dirty="0" smtClean="0">
                <a:latin typeface="華康標楷W5寬漢音上1L" panose="03000500000000000000" pitchFamily="66" charset="-120"/>
                <a:ea typeface="華康標楷W5寬漢音上1L" panose="03000500000000000000" pitchFamily="66" charset="-120"/>
              </a:rPr>
              <a:t>氧</a:t>
            </a:r>
            <a:r>
              <a:rPr lang="zh-TW" altLang="en-US" sz="15000" dirty="0" smtClean="0">
                <a:latin typeface="華康標楷W5寬漢音上1L" panose="03000500000000000000" pitchFamily="66" charset="-120"/>
                <a:ea typeface="華康標楷W5寬漢音上1L" panose="03000500000000000000" pitchFamily="66" charset="-120"/>
              </a:rPr>
              <a:t>氫</a:t>
            </a:r>
            <a:endParaRPr lang="en-US" sz="15000" dirty="0">
              <a:latin typeface="華康標楷W5寬漢音上1L" panose="03000500000000000000" pitchFamily="66" charset="-120"/>
              <a:ea typeface="華康標楷W5寬漢音上1L" panose="03000500000000000000" pitchFamily="66" charset="-120"/>
            </a:endParaRPr>
          </a:p>
        </p:txBody>
      </p:sp>
      <p:sp>
        <p:nvSpPr>
          <p:cNvPr id="5" name="橢圓 4"/>
          <p:cNvSpPr/>
          <p:nvPr/>
        </p:nvSpPr>
        <p:spPr>
          <a:xfrm>
            <a:off x="323528" y="2060848"/>
            <a:ext cx="1476000" cy="97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向下箭號 5"/>
          <p:cNvSpPr/>
          <p:nvPr/>
        </p:nvSpPr>
        <p:spPr>
          <a:xfrm>
            <a:off x="1255744" y="3509392"/>
            <a:ext cx="756000" cy="1368000"/>
          </a:xfrm>
          <a:prstGeom prst="downArrow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-1764704" y="4653136"/>
            <a:ext cx="6120680" cy="19442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TW" altLang="en-US" sz="12000" dirty="0" smtClean="0">
                <a:latin typeface="華康郭泰碑W4注音字" pitchFamily="66" charset="-120"/>
                <a:ea typeface="華康郭泰碑W4注音字" pitchFamily="66" charset="-120"/>
                <a:cs typeface="Times New Roman" pitchFamily="18" charset="0"/>
              </a:rPr>
              <a:t>     </a:t>
            </a:r>
            <a:r>
              <a:rPr lang="zh-TW" altLang="en-US" sz="120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養</a:t>
            </a:r>
            <a:endParaRPr lang="en-US" sz="12000" dirty="0">
              <a:latin typeface="標楷體" panose="03000509000000000000" pitchFamily="65" charset="-120"/>
              <a:ea typeface="標楷體" panose="03000509000000000000" pitchFamily="65" charset="-120"/>
              <a:cs typeface="Times New Roman" pitchFamily="18" charset="0"/>
            </a:endParaRPr>
          </a:p>
        </p:txBody>
      </p:sp>
      <p:sp>
        <p:nvSpPr>
          <p:cNvPr id="8" name="向下箭號 7"/>
          <p:cNvSpPr/>
          <p:nvPr/>
        </p:nvSpPr>
        <p:spPr>
          <a:xfrm>
            <a:off x="4427984" y="3645024"/>
            <a:ext cx="756000" cy="1368000"/>
          </a:xfrm>
          <a:prstGeom prst="downArrow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橢圓 8"/>
          <p:cNvSpPr/>
          <p:nvPr/>
        </p:nvSpPr>
        <p:spPr>
          <a:xfrm>
            <a:off x="3762032" y="2060848"/>
            <a:ext cx="1476000" cy="108012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內容版面配置區 2"/>
          <p:cNvSpPr txBox="1">
            <a:spLocks/>
          </p:cNvSpPr>
          <p:nvPr/>
        </p:nvSpPr>
        <p:spPr>
          <a:xfrm>
            <a:off x="3995936" y="4804533"/>
            <a:ext cx="3275856" cy="1944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zh-TW" altLang="en-US" sz="120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輕</a:t>
            </a:r>
            <a:endParaRPr lang="en-US" sz="12000" dirty="0">
              <a:latin typeface="標楷體" panose="03000509000000000000" pitchFamily="65" charset="-120"/>
              <a:ea typeface="標楷體" panose="03000509000000000000" pitchFamily="65" charset="-12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0" y="-10308"/>
            <a:ext cx="7205052" cy="685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2"/>
          <p:cNvSpPr txBox="1">
            <a:spLocks/>
          </p:cNvSpPr>
          <p:nvPr/>
        </p:nvSpPr>
        <p:spPr>
          <a:xfrm>
            <a:off x="467544" y="155679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-43243" y="-132352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altLang="zh-TW" sz="20000" dirty="0" smtClean="0">
                <a:latin typeface="華康郭泰碑W4注音字" pitchFamily="66" charset="-120"/>
                <a:ea typeface="華康郭泰碑W4注音字" pitchFamily="66" charset="-120"/>
              </a:rPr>
              <a:t/>
            </a:r>
            <a:br>
              <a:rPr lang="en-US" altLang="zh-TW" sz="20000" dirty="0" smtClean="0">
                <a:latin typeface="華康郭泰碑W4注音字" pitchFamily="66" charset="-120"/>
                <a:ea typeface="華康郭泰碑W4注音字" pitchFamily="66" charset="-120"/>
              </a:rPr>
            </a:br>
            <a:r>
              <a:rPr lang="en-US" altLang="zh-TW" sz="20000" dirty="0" smtClean="0">
                <a:latin typeface="華康郭泰碑W4注音字" pitchFamily="66" charset="-120"/>
                <a:ea typeface="華康郭泰碑W4注音字" pitchFamily="66" charset="-120"/>
              </a:rPr>
              <a:t/>
            </a:r>
            <a:br>
              <a:rPr lang="en-US" altLang="zh-TW" sz="20000" dirty="0" smtClean="0">
                <a:latin typeface="華康郭泰碑W4注音字" pitchFamily="66" charset="-120"/>
                <a:ea typeface="華康郭泰碑W4注音字" pitchFamily="66" charset="-120"/>
              </a:rPr>
            </a:br>
            <a:r>
              <a:rPr lang="zh-TW" altLang="en-US" sz="15000" dirty="0" smtClean="0">
                <a:latin typeface="華康標楷W5寬漢音上1L" panose="03000500000000000000" pitchFamily="66" charset="-120"/>
                <a:ea typeface="華康標楷W5寬漢音上1L" panose="03000500000000000000" pitchFamily="66" charset="-120"/>
              </a:rPr>
              <a:t>氯</a:t>
            </a:r>
            <a:endParaRPr lang="en-US" sz="15000" dirty="0">
              <a:latin typeface="華康標楷W5寬漢音上1L" panose="03000500000000000000" pitchFamily="66" charset="-120"/>
              <a:ea typeface="華康標楷W5寬漢音上1L" panose="03000500000000000000" pitchFamily="66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67038" y="908720"/>
            <a:ext cx="3627916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5000" dirty="0" smtClean="0">
                <a:latin typeface="華康標楷W5寬漢音上1L" panose="03000500000000000000" pitchFamily="66" charset="-120"/>
                <a:ea typeface="華康標楷W5寬漢音上1L" panose="03000500000000000000" pitchFamily="66" charset="-120"/>
              </a:rPr>
              <a:t>氮</a:t>
            </a:r>
            <a:endParaRPr lang="en-US" sz="15000" dirty="0">
              <a:latin typeface="華康標楷W5寬漢音上1L" panose="03000500000000000000" pitchFamily="66" charset="-120"/>
              <a:ea typeface="華康標楷W5寬漢音上1L" panose="03000500000000000000" pitchFamily="66" charset="-120"/>
            </a:endParaRPr>
          </a:p>
        </p:txBody>
      </p:sp>
      <p:sp>
        <p:nvSpPr>
          <p:cNvPr id="9" name="向下箭號 8"/>
          <p:cNvSpPr/>
          <p:nvPr/>
        </p:nvSpPr>
        <p:spPr>
          <a:xfrm>
            <a:off x="1481786" y="3501008"/>
            <a:ext cx="756000" cy="1368000"/>
          </a:xfrm>
          <a:prstGeom prst="downArrow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向下箭號 9"/>
          <p:cNvSpPr/>
          <p:nvPr/>
        </p:nvSpPr>
        <p:spPr>
          <a:xfrm>
            <a:off x="5824154" y="3592192"/>
            <a:ext cx="756000" cy="1368000"/>
          </a:xfrm>
          <a:prstGeom prst="downArrow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內容版面配置區 2"/>
          <p:cNvSpPr>
            <a:spLocks noGrp="1"/>
          </p:cNvSpPr>
          <p:nvPr>
            <p:ph idx="1"/>
          </p:nvPr>
        </p:nvSpPr>
        <p:spPr>
          <a:xfrm>
            <a:off x="-1441487" y="4750327"/>
            <a:ext cx="6120680" cy="19442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TW" altLang="en-US" sz="12000" dirty="0" smtClean="0">
                <a:latin typeface="華康郭泰碑W4注音字" pitchFamily="66" charset="-120"/>
                <a:ea typeface="華康郭泰碑W4注音字" pitchFamily="66" charset="-120"/>
                <a:cs typeface="Times New Roman" pitchFamily="18" charset="0"/>
              </a:rPr>
              <a:t>     </a:t>
            </a:r>
            <a:r>
              <a:rPr lang="zh-TW" altLang="en-US" sz="120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綠</a:t>
            </a:r>
            <a:endParaRPr lang="en-US" sz="12000" dirty="0">
              <a:latin typeface="標楷體" panose="03000509000000000000" pitchFamily="65" charset="-120"/>
              <a:ea typeface="標楷體" panose="03000509000000000000" pitchFamily="65" charset="-120"/>
              <a:cs typeface="Times New Roman" pitchFamily="18" charset="0"/>
            </a:endParaRPr>
          </a:p>
        </p:txBody>
      </p:sp>
      <p:sp>
        <p:nvSpPr>
          <p:cNvPr id="12" name="內容版面配置區 2"/>
          <p:cNvSpPr txBox="1">
            <a:spLocks/>
          </p:cNvSpPr>
          <p:nvPr/>
        </p:nvSpPr>
        <p:spPr>
          <a:xfrm>
            <a:off x="2739752" y="4746887"/>
            <a:ext cx="6120680" cy="1944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TW" alt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華康郭泰碑W4注音字" pitchFamily="66" charset="-120"/>
                <a:ea typeface="華康郭泰碑W4注音字" pitchFamily="66" charset="-120"/>
                <a:cs typeface="Times New Roman" pitchFamily="18" charset="0"/>
              </a:rPr>
              <a:t>     </a:t>
            </a:r>
            <a:r>
              <a:rPr kumimoji="0" lang="zh-TW" alt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淡</a:t>
            </a:r>
            <a:endParaRPr kumimoji="0" lang="en-US" sz="1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標楷體" panose="03000509000000000000" pitchFamily="65" charset="-120"/>
              <a:ea typeface="標楷體" panose="03000509000000000000" pitchFamily="65" charset="-120"/>
              <a:cs typeface="Times New Roman" pitchFamily="18" charset="0"/>
            </a:endParaRPr>
          </a:p>
        </p:txBody>
      </p:sp>
      <p:sp>
        <p:nvSpPr>
          <p:cNvPr id="13" name="橢圓 12"/>
          <p:cNvSpPr/>
          <p:nvPr/>
        </p:nvSpPr>
        <p:spPr>
          <a:xfrm>
            <a:off x="683568" y="2390756"/>
            <a:ext cx="1440160" cy="104400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橢圓 13"/>
          <p:cNvSpPr/>
          <p:nvPr/>
        </p:nvSpPr>
        <p:spPr>
          <a:xfrm>
            <a:off x="5220072" y="2060848"/>
            <a:ext cx="1476000" cy="1116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82" y="250549"/>
            <a:ext cx="7960807" cy="6500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-396552" y="476672"/>
            <a:ext cx="11628784" cy="5184576"/>
          </a:xfrm>
        </p:spPr>
        <p:txBody>
          <a:bodyPr/>
          <a:lstStyle/>
          <a:p>
            <a:pPr>
              <a:buNone/>
            </a:pPr>
            <a:r>
              <a:rPr lang="zh-TW" altLang="en-US" sz="9600" dirty="0" smtClean="0">
                <a:latin typeface="華康郭泰碑W4注音字" pitchFamily="66" charset="-120"/>
                <a:ea typeface="華康郭泰碑W4注音字" pitchFamily="66" charset="-120"/>
              </a:rPr>
              <a:t> </a:t>
            </a:r>
            <a:r>
              <a:rPr lang="zh-TW" altLang="en-US" sz="9600" dirty="0" smtClean="0">
                <a:latin typeface="華康標楷W5寬漢音上1L" panose="03000500000000000000" pitchFamily="66" charset="-120"/>
                <a:ea typeface="華康標楷W5寬漢音上1L" panose="03000500000000000000" pitchFamily="66" charset="-120"/>
              </a:rPr>
              <a:t>氟 鐳 鈾</a:t>
            </a:r>
            <a:endParaRPr lang="en-US" sz="9600" dirty="0" smtClean="0">
              <a:latin typeface="華康標楷W5寬漢音上1L" panose="03000500000000000000" pitchFamily="66" charset="-120"/>
              <a:ea typeface="華康標楷W5寬漢音上1L" panose="03000500000000000000" pitchFamily="66" charset="-120"/>
            </a:endParaRPr>
          </a:p>
          <a:p>
            <a:endParaRPr lang="en-US" dirty="0"/>
          </a:p>
        </p:txBody>
      </p:sp>
      <p:sp>
        <p:nvSpPr>
          <p:cNvPr id="6" name="橢圓 5"/>
          <p:cNvSpPr/>
          <p:nvPr/>
        </p:nvSpPr>
        <p:spPr>
          <a:xfrm>
            <a:off x="323528" y="1178696"/>
            <a:ext cx="1080120" cy="8279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橢圓 6"/>
          <p:cNvSpPr/>
          <p:nvPr/>
        </p:nvSpPr>
        <p:spPr>
          <a:xfrm>
            <a:off x="3635896" y="872716"/>
            <a:ext cx="1152128" cy="12241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橢圓 7"/>
          <p:cNvSpPr/>
          <p:nvPr/>
        </p:nvSpPr>
        <p:spPr>
          <a:xfrm>
            <a:off x="6156176" y="872716"/>
            <a:ext cx="1080120" cy="97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直線單箭頭接點 11"/>
          <p:cNvCxnSpPr/>
          <p:nvPr/>
        </p:nvCxnSpPr>
        <p:spPr>
          <a:xfrm>
            <a:off x="1619672" y="2207610"/>
            <a:ext cx="1800200" cy="1080120"/>
          </a:xfrm>
          <a:prstGeom prst="straightConnector1">
            <a:avLst/>
          </a:prstGeom>
          <a:ln w="155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H="1">
            <a:off x="4860032" y="2204864"/>
            <a:ext cx="1440160" cy="1152128"/>
          </a:xfrm>
          <a:prstGeom prst="straightConnector1">
            <a:avLst/>
          </a:prstGeom>
          <a:ln w="155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>
            <a:off x="3990399" y="1988840"/>
            <a:ext cx="0" cy="1584176"/>
          </a:xfrm>
          <a:prstGeom prst="straightConnector1">
            <a:avLst/>
          </a:prstGeom>
          <a:ln w="158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內容版面配置區 2"/>
          <p:cNvSpPr txBox="1">
            <a:spLocks/>
          </p:cNvSpPr>
          <p:nvPr/>
        </p:nvSpPr>
        <p:spPr>
          <a:xfrm>
            <a:off x="719572" y="2747670"/>
            <a:ext cx="6984776" cy="1944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TW" altLang="en-US" sz="1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華康郭泰碑W4注音字" pitchFamily="66" charset="-120"/>
                <a:ea typeface="華康郭泰碑W4注音字" pitchFamily="66" charset="-120"/>
                <a:cs typeface="Times New Roman" pitchFamily="18" charset="0"/>
              </a:rPr>
              <a:t>     </a:t>
            </a:r>
            <a:r>
              <a:rPr kumimoji="0" lang="zh-TW" altLang="en-US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發音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標楷體" panose="03000509000000000000" pitchFamily="65" charset="-120"/>
              <a:ea typeface="標楷體" panose="03000509000000000000" pitchFamily="65" charset="-120"/>
              <a:cs typeface="Times New Roman" pitchFamily="18" charset="0"/>
            </a:endParaRPr>
          </a:p>
        </p:txBody>
      </p:sp>
      <p:sp>
        <p:nvSpPr>
          <p:cNvPr id="26" name="內容版面配置區 2"/>
          <p:cNvSpPr txBox="1">
            <a:spLocks/>
          </p:cNvSpPr>
          <p:nvPr/>
        </p:nvSpPr>
        <p:spPr>
          <a:xfrm>
            <a:off x="-324544" y="3833664"/>
            <a:ext cx="14185576" cy="30243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endParaRPr kumimoji="0" lang="en-US" altLang="zh-TW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華康郭泰碑W4注音字" pitchFamily="66" charset="-120"/>
              <a:ea typeface="華康郭泰碑W4注音字" pitchFamily="66" charset="-12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en-US" altLang="zh-TW" sz="1200" dirty="0" smtClean="0">
              <a:latin typeface="華康郭泰碑W4注音字" pitchFamily="66" charset="-120"/>
              <a:ea typeface="華康郭泰碑W4注音字" pitchFamily="66" charset="-12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endParaRPr kumimoji="0" lang="en-US" altLang="zh-TW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華康郭泰碑W4注音字" pitchFamily="66" charset="-120"/>
              <a:ea typeface="華康郭泰碑W4注音字" pitchFamily="66" charset="-12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endParaRPr lang="en-US" altLang="zh-TW" sz="1200" dirty="0" smtClean="0">
              <a:latin typeface="華康郭泰碑W4注音字" pitchFamily="66" charset="-120"/>
              <a:ea typeface="華康郭泰碑W4注音字" pitchFamily="66" charset="-12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kumimoji="0" lang="zh-TW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華康郭泰碑W4注音字" pitchFamily="66" charset="-120"/>
                <a:ea typeface="華康郭泰碑W4注音字" pitchFamily="66" charset="-120"/>
                <a:cs typeface="Times New Roman" pitchFamily="18" charset="0"/>
              </a:rPr>
              <a:t>    </a:t>
            </a:r>
            <a:r>
              <a:rPr kumimoji="0" lang="zh-TW" altLang="en-US" sz="48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其他例子</a:t>
            </a:r>
            <a:r>
              <a:rPr kumimoji="0" lang="en-US" altLang="zh-TW" sz="48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華康郭泰碑W4注音字" pitchFamily="66" charset="-120"/>
                <a:ea typeface="華康郭泰碑W4注音字" pitchFamily="66" charset="-120"/>
                <a:cs typeface="Times New Roman" pitchFamily="18" charset="0"/>
              </a:rPr>
              <a:t>: </a:t>
            </a:r>
            <a:r>
              <a:rPr lang="zh-TW" altLang="en-US" sz="5400" dirty="0" smtClean="0">
                <a:latin typeface="華康標楷W5寬漢音上1L" panose="03000500000000000000" pitchFamily="66" charset="-120"/>
                <a:ea typeface="華康標楷W5寬漢音上1L" panose="03000500000000000000" pitchFamily="66" charset="-120"/>
                <a:cs typeface="Times New Roman" pitchFamily="18" charset="0"/>
              </a:rPr>
              <a:t>鋇</a:t>
            </a:r>
            <a:r>
              <a:rPr lang="en-US" altLang="zh-TW" sz="3200" dirty="0" smtClean="0">
                <a:latin typeface="Times New Roman" pitchFamily="18" charset="0"/>
                <a:ea typeface="華康郭泰碑W4注音字" pitchFamily="66" charset="-120"/>
                <a:cs typeface="Times New Roman" pitchFamily="18" charset="0"/>
              </a:rPr>
              <a:t>(barium)</a:t>
            </a:r>
            <a:r>
              <a:rPr lang="zh-TW" altLang="en-US" sz="3200" dirty="0" smtClean="0">
                <a:latin typeface="華康郭泰碑W4注音字" pitchFamily="66" charset="-120"/>
                <a:ea typeface="華康郭泰碑W4注音字" pitchFamily="66" charset="-120"/>
                <a:cs typeface="Times New Roman" pitchFamily="18" charset="0"/>
              </a:rPr>
              <a:t>、</a:t>
            </a:r>
            <a:r>
              <a:rPr lang="zh-TW" altLang="en-US" sz="5400" dirty="0" smtClean="0">
                <a:latin typeface="華康標楷W5寬漢音上1L" panose="03000500000000000000" pitchFamily="66" charset="-120"/>
                <a:ea typeface="華康標楷W5寬漢音上1L" panose="03000500000000000000" pitchFamily="66" charset="-120"/>
                <a:cs typeface="Times New Roman" pitchFamily="18" charset="0"/>
              </a:rPr>
              <a:t>釩</a:t>
            </a:r>
            <a:r>
              <a:rPr lang="en-US" altLang="zh-TW" sz="3200" dirty="0" smtClean="0">
                <a:latin typeface="華康郭泰碑W4注音字" pitchFamily="66" charset="-120"/>
                <a:ea typeface="華康郭泰碑W4注音字" pitchFamily="66" charset="-120"/>
                <a:cs typeface="Times New Roman" pitchFamily="18" charset="0"/>
              </a:rPr>
              <a:t>(</a:t>
            </a:r>
            <a:r>
              <a:rPr lang="en-US" altLang="zh-TW" sz="3200" dirty="0" smtClean="0">
                <a:latin typeface="Times New Roman" pitchFamily="18" charset="0"/>
                <a:ea typeface="華康郭泰碑W4注音字" pitchFamily="66" charset="-120"/>
                <a:cs typeface="Times New Roman" pitchFamily="18" charset="0"/>
              </a:rPr>
              <a:t>vanadium) </a:t>
            </a:r>
            <a:r>
              <a:rPr lang="zh-TW" altLang="en-US" sz="3200" dirty="0" smtClean="0">
                <a:latin typeface="Times New Roman" pitchFamily="18" charset="0"/>
                <a:ea typeface="華康郭泰碑W4注音字" pitchFamily="66" charset="-120"/>
                <a:cs typeface="Times New Roman" pitchFamily="18" charset="0"/>
              </a:rPr>
              <a:t>、</a:t>
            </a:r>
            <a:r>
              <a:rPr lang="en-US" altLang="zh-TW" sz="3600" dirty="0" smtClean="0">
                <a:latin typeface="Times New Roman" pitchFamily="18" charset="0"/>
                <a:ea typeface="華康郭泰碑W4注音字" pitchFamily="66" charset="-120"/>
                <a:cs typeface="Times New Roman" pitchFamily="18" charset="0"/>
              </a:rPr>
              <a:t>  </a:t>
            </a:r>
          </a:p>
          <a:p>
            <a:pPr marL="342900" lvl="0" indent="-342900">
              <a:spcBef>
                <a:spcPct val="20000"/>
              </a:spcBef>
            </a:pPr>
            <a:r>
              <a:rPr lang="zh-TW" altLang="en-US" sz="5400" dirty="0" smtClean="0">
                <a:latin typeface="華康郭泰碑W4注音字" pitchFamily="66" charset="-120"/>
                <a:ea typeface="華康郭泰碑W4注音字" pitchFamily="66" charset="-120"/>
                <a:cs typeface="Times New Roman" pitchFamily="18" charset="0"/>
              </a:rPr>
              <a:t>    </a:t>
            </a:r>
            <a:r>
              <a:rPr lang="zh-TW" altLang="en-US" sz="5400" dirty="0" smtClean="0">
                <a:latin typeface="華康標楷W5寬漢音上1L" panose="03000500000000000000" pitchFamily="66" charset="-120"/>
                <a:ea typeface="華康標楷W5寬漢音上1L" panose="03000500000000000000" pitchFamily="66" charset="-120"/>
                <a:cs typeface="Times New Roman" pitchFamily="18" charset="0"/>
              </a:rPr>
              <a:t>氦</a:t>
            </a:r>
            <a:r>
              <a:rPr lang="en-US" altLang="zh-TW" sz="3200" dirty="0" smtClean="0">
                <a:latin typeface="Times New Roman" pitchFamily="18" charset="0"/>
                <a:ea typeface="華康郭泰碑W4注音字" pitchFamily="66" charset="-120"/>
                <a:cs typeface="Times New Roman" pitchFamily="18" charset="0"/>
              </a:rPr>
              <a:t>(helium) </a:t>
            </a:r>
            <a:r>
              <a:rPr lang="zh-TW" altLang="en-US" sz="3200" dirty="0" smtClean="0">
                <a:latin typeface="Times New Roman" pitchFamily="18" charset="0"/>
                <a:ea typeface="華康郭泰碑W4注音字" pitchFamily="66" charset="-120"/>
                <a:cs typeface="Times New Roman" pitchFamily="18" charset="0"/>
              </a:rPr>
              <a:t>。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華康郭泰碑W4注音字" pitchFamily="66" charset="-12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2" y="116632"/>
            <a:ext cx="9067578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allAtOnce"/>
      <p:bldP spid="26" grpId="0"/>
      <p:bldP spid="2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en-US" sz="6000" dirty="0" smtClean="0">
                <a:latin typeface="王漢宗空疊圓繁" pitchFamily="2" charset="-120"/>
                <a:ea typeface="王漢宗空疊圓繁" pitchFamily="2" charset="-120"/>
              </a:rPr>
              <a:t>英文中的中文外來詞</a:t>
            </a:r>
            <a:endParaRPr lang="en-US" sz="6000" dirty="0">
              <a:latin typeface="王漢宗空疊圓繁" pitchFamily="2" charset="-120"/>
              <a:ea typeface="王漢宗空疊圓繁" pitchFamily="2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52736"/>
            <a:ext cx="7571184" cy="74868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ginseng←</a:t>
            </a:r>
            <a:r>
              <a:rPr lang="zh-TW" altLang="en-US" dirty="0" smtClean="0"/>
              <a:t>人參</a:t>
            </a:r>
            <a:endParaRPr lang="en-US" altLang="zh-TW" sz="4000" b="1" dirty="0" smtClean="0">
              <a:latin typeface="王漢宗中楷體注音" pitchFamily="82" charset="-120"/>
              <a:ea typeface="王漢宗中楷體注音" pitchFamily="82" charset="-120"/>
            </a:endParaRPr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457200" y="1772816"/>
            <a:ext cx="7571184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Confucius←</a:t>
            </a:r>
            <a:r>
              <a:rPr kumimoji="0" lang="zh-TW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孔子</a:t>
            </a:r>
            <a:endParaRPr kumimoji="0" lang="en-US" altLang="zh-TW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王漢宗中楷體注音" pitchFamily="82" charset="-120"/>
              <a:ea typeface="王漢宗中楷體注音" pitchFamily="82" charset="-120"/>
              <a:cs typeface="+mn-cs"/>
            </a:endParaRP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529208" y="2348880"/>
            <a:ext cx="7571184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silk←</a:t>
            </a:r>
            <a:r>
              <a:rPr lang="zh-TW" altLang="en-US" sz="3200" dirty="0">
                <a:latin typeface="Times New Roman" pitchFamily="18" charset="0"/>
                <a:cs typeface="Times New Roman" pitchFamily="18" charset="0"/>
              </a:rPr>
              <a:t>絲綢</a:t>
            </a:r>
            <a:endParaRPr lang="en-US" altLang="zh-TW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529208" y="2896344"/>
            <a:ext cx="7571184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fengshui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←</a:t>
            </a:r>
            <a:r>
              <a:rPr kumimoji="0" lang="zh-TW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風水</a:t>
            </a:r>
            <a:endParaRPr kumimoji="0" lang="en-US" altLang="zh-TW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王漢宗中楷體注音" pitchFamily="82" charset="-120"/>
              <a:ea typeface="王漢宗中楷體注音" pitchFamily="82" charset="-120"/>
            </a:endParaRPr>
          </a:p>
        </p:txBody>
      </p:sp>
      <p:sp>
        <p:nvSpPr>
          <p:cNvPr id="8" name="內容版面配置區 2"/>
          <p:cNvSpPr txBox="1">
            <a:spLocks/>
          </p:cNvSpPr>
          <p:nvPr/>
        </p:nvSpPr>
        <p:spPr>
          <a:xfrm>
            <a:off x="529208" y="3429000"/>
            <a:ext cx="7571184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lychee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←</a:t>
            </a:r>
            <a:r>
              <a:rPr lang="zh-TW" altLang="en-US" sz="3200" dirty="0">
                <a:latin typeface="Times New Roman" pitchFamily="18" charset="0"/>
                <a:cs typeface="Times New Roman" pitchFamily="18" charset="0"/>
              </a:rPr>
              <a:t>荔</a:t>
            </a:r>
            <a:r>
              <a:rPr kumimoji="0" lang="zh-TW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枝</a:t>
            </a:r>
            <a:endParaRPr kumimoji="0" lang="en-US" altLang="zh-TW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王漢宗中楷體注音" pitchFamily="82" charset="-120"/>
              <a:ea typeface="王漢宗中楷體注音" pitchFamily="82" charset="-120"/>
            </a:endParaRPr>
          </a:p>
        </p:txBody>
      </p:sp>
      <p:sp>
        <p:nvSpPr>
          <p:cNvPr id="9" name="內容版面配置區 2"/>
          <p:cNvSpPr txBox="1">
            <a:spLocks/>
          </p:cNvSpPr>
          <p:nvPr/>
        </p:nvSpPr>
        <p:spPr>
          <a:xfrm>
            <a:off x="539552" y="3861048"/>
            <a:ext cx="7571184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oolong tea←</a:t>
            </a:r>
            <a:r>
              <a:rPr kumimoji="0" lang="zh-TW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烏龍茶  </a:t>
            </a:r>
            <a:r>
              <a:rPr kumimoji="0" lang="en-US" altLang="zh-TW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tea→</a:t>
            </a:r>
            <a:r>
              <a:rPr kumimoji="0" lang="zh-TW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茶</a:t>
            </a:r>
            <a:r>
              <a:rPr kumimoji="0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kumimoji="0" lang="zh-TW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閔南語發音</a:t>
            </a:r>
            <a:r>
              <a:rPr kumimoji="0" lang="en-US" altLang="zh-TW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endParaRPr kumimoji="0" lang="en-US" altLang="zh-TW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王漢宗中楷體注音" pitchFamily="82" charset="-120"/>
              <a:ea typeface="王漢宗中楷體注音" pitchFamily="82" charset="-120"/>
            </a:endParaRPr>
          </a:p>
        </p:txBody>
      </p:sp>
      <p:sp>
        <p:nvSpPr>
          <p:cNvPr id="10" name="內容版面配置區 2"/>
          <p:cNvSpPr txBox="1">
            <a:spLocks/>
          </p:cNvSpPr>
          <p:nvPr/>
        </p:nvSpPr>
        <p:spPr>
          <a:xfrm>
            <a:off x="539552" y="4365104"/>
            <a:ext cx="7571184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tofu←</a:t>
            </a:r>
            <a:r>
              <a:rPr lang="zh-TW" altLang="en-US" sz="3200" dirty="0">
                <a:latin typeface="Times New Roman" pitchFamily="18" charset="0"/>
                <a:cs typeface="Times New Roman" pitchFamily="18" charset="0"/>
              </a:rPr>
              <a:t>豆腐</a:t>
            </a:r>
            <a:endParaRPr lang="en-US" altLang="zh-TW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內容版面配置區 2"/>
          <p:cNvSpPr txBox="1">
            <a:spLocks/>
          </p:cNvSpPr>
          <p:nvPr/>
        </p:nvSpPr>
        <p:spPr>
          <a:xfrm>
            <a:off x="539552" y="4912568"/>
            <a:ext cx="7571184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dimsum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←</a:t>
            </a:r>
            <a:r>
              <a:rPr kumimoji="0" lang="zh-TW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點心</a:t>
            </a:r>
            <a:endParaRPr kumimoji="0" lang="en-US" altLang="zh-TW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王漢宗中楷體注音" pitchFamily="82" charset="-120"/>
              <a:ea typeface="王漢宗中楷體注音" pitchFamily="82" charset="-120"/>
            </a:endParaRPr>
          </a:p>
        </p:txBody>
      </p:sp>
      <p:sp>
        <p:nvSpPr>
          <p:cNvPr id="12" name="內容版面配置區 2"/>
          <p:cNvSpPr txBox="1">
            <a:spLocks/>
          </p:cNvSpPr>
          <p:nvPr/>
        </p:nvSpPr>
        <p:spPr>
          <a:xfrm>
            <a:off x="539552" y="5488632"/>
            <a:ext cx="7571184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kungfu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←</a:t>
            </a:r>
            <a:r>
              <a:rPr kumimoji="0" lang="zh-TW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功夫</a:t>
            </a:r>
            <a:endParaRPr kumimoji="0" lang="en-US" altLang="zh-TW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王漢宗中楷體注音" pitchFamily="82" charset="-120"/>
              <a:ea typeface="王漢宗中楷體注音" pitchFamily="82" charset="-120"/>
            </a:endParaRPr>
          </a:p>
        </p:txBody>
      </p:sp>
      <p:sp>
        <p:nvSpPr>
          <p:cNvPr id="13" name="內容版面配置區 2"/>
          <p:cNvSpPr txBox="1">
            <a:spLocks/>
          </p:cNvSpPr>
          <p:nvPr/>
        </p:nvSpPr>
        <p:spPr>
          <a:xfrm>
            <a:off x="611560" y="6064696"/>
            <a:ext cx="7571184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yin yang←</a:t>
            </a:r>
            <a:r>
              <a:rPr kumimoji="0" lang="zh-TW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陰陽</a:t>
            </a:r>
            <a:endParaRPr kumimoji="0" lang="en-US" altLang="zh-TW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王漢宗中楷體注音" pitchFamily="82" charset="-120"/>
              <a:ea typeface="王漢宗中楷體注音" pitchFamily="82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12776"/>
            <a:ext cx="6325866" cy="26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472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19964"/>
            <a:ext cx="7182465" cy="2695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3346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en-US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維持</a:t>
            </a:r>
            <a:r>
              <a:rPr lang="en-US" altLang="zh-TW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(to maintain)</a:t>
            </a:r>
            <a:endParaRPr lang="en-US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980728"/>
            <a:ext cx="8964488" cy="5544616"/>
          </a:xfrm>
        </p:spPr>
        <p:txBody>
          <a:bodyPr/>
          <a:lstStyle/>
          <a:p>
            <a:r>
              <a:rPr lang="zh-TW" altLang="en-US" sz="4800" dirty="0" smtClean="0">
                <a:latin typeface="Times New Roman" pitchFamily="18" charset="0"/>
                <a:cs typeface="Times New Roman" pitchFamily="18" charset="0"/>
              </a:rPr>
              <a:t>她每天到</a:t>
            </a:r>
            <a:r>
              <a:rPr lang="zh-TW" altLang="en-US" sz="4800" dirty="0">
                <a:latin typeface="Times New Roman" pitchFamily="18" charset="0"/>
                <a:cs typeface="Times New Roman" pitchFamily="18" charset="0"/>
              </a:rPr>
              <a:t>健身房</a:t>
            </a:r>
            <a:r>
              <a:rPr lang="en-US" altLang="zh-TW" sz="4000" dirty="0" smtClean="0">
                <a:latin typeface="Times New Roman" pitchFamily="18" charset="0"/>
                <a:cs typeface="Times New Roman" pitchFamily="18" charset="0"/>
              </a:rPr>
              <a:t>(fitness center)</a:t>
            </a:r>
            <a:r>
              <a:rPr lang="zh-TW" altLang="en-US" sz="4800" dirty="0" smtClean="0">
                <a:latin typeface="Times New Roman" pitchFamily="18" charset="0"/>
                <a:cs typeface="Times New Roman" pitchFamily="18" charset="0"/>
              </a:rPr>
              <a:t>運動以</a:t>
            </a:r>
            <a:r>
              <a:rPr lang="zh-TW" altLang="en-US" sz="60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維持</a:t>
            </a:r>
            <a:r>
              <a:rPr lang="zh-TW" altLang="en-US" sz="4800" dirty="0" smtClean="0">
                <a:latin typeface="Times New Roman" pitchFamily="18" charset="0"/>
                <a:cs typeface="Times New Roman" pitchFamily="18" charset="0"/>
              </a:rPr>
              <a:t>好身材。</a:t>
            </a:r>
            <a:endParaRPr lang="en-US" altLang="zh-TW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圖片 4" descr="健身房運動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500" y="2881461"/>
            <a:ext cx="5715000" cy="3571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15449</TotalTime>
  <Words>234</Words>
  <Application>Microsoft Office PowerPoint</Application>
  <PresentationFormat>On-screen Show (4:3)</PresentationFormat>
  <Paragraphs>55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佈景主題</vt:lpstr>
      <vt:lpstr>外來詞</vt:lpstr>
      <vt:lpstr>音譯+說明的外來詞</vt:lpstr>
      <vt:lpstr>氧氫</vt:lpstr>
      <vt:lpstr>  氯</vt:lpstr>
      <vt:lpstr>PowerPoint Presentation</vt:lpstr>
      <vt:lpstr>英文中的中文外來詞</vt:lpstr>
      <vt:lpstr>PowerPoint Presentation</vt:lpstr>
      <vt:lpstr>PowerPoint Presentation</vt:lpstr>
      <vt:lpstr>維持(to maintain)</vt:lpstr>
      <vt:lpstr>PowerPoint Presentation</vt:lpstr>
      <vt:lpstr>甜 (sweet)</vt:lpstr>
      <vt:lpstr>PowerPoint Presentation</vt:lpstr>
      <vt:lpstr>輕鬆(effortlessly)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Elaine</dc:creator>
  <cp:lastModifiedBy>Yali Li</cp:lastModifiedBy>
  <cp:revision>358</cp:revision>
  <dcterms:created xsi:type="dcterms:W3CDTF">2015-05-08T03:13:01Z</dcterms:created>
  <dcterms:modified xsi:type="dcterms:W3CDTF">2020-10-15T23:43:37Z</dcterms:modified>
</cp:coreProperties>
</file>